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5"/>
  </p:notesMasterIdLst>
  <p:sldIdLst>
    <p:sldId id="266" r:id="rId5"/>
    <p:sldId id="257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040" y="4166755"/>
            <a:ext cx="5659736" cy="2040066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solidFill>
                  <a:srgbClr val="FFFFFF"/>
                </a:solidFill>
                <a:latin typeface="Arial Black" panose="020B0A04020102020204" pitchFamily="34" charset="0"/>
              </a:rPr>
              <a:t>BDSN ASSIGNMENT</a:t>
            </a:r>
            <a:endParaRPr lang="en-US" sz="3200" b="1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 smtClean="0">
                <a:solidFill>
                  <a:srgbClr val="FFFFFF"/>
                </a:solidFill>
              </a:rPr>
              <a:t>Submitted by :- ISHAAN NIRMAL (A21015)</a:t>
            </a:r>
            <a:endParaRPr lang="en-US" sz="1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MODELLING PART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modelling process since we are doing this project using spark we had to change the data frame .</a:t>
            </a:r>
          </a:p>
          <a:p>
            <a:r>
              <a:rPr lang="en-US" dirty="0" smtClean="0"/>
              <a:t>So we changed our </a:t>
            </a:r>
            <a:r>
              <a:rPr lang="en-US" dirty="0" err="1" smtClean="0"/>
              <a:t>dataframe</a:t>
            </a:r>
            <a:r>
              <a:rPr lang="en-US" dirty="0" smtClean="0"/>
              <a:t> , we did that because spark accepts the </a:t>
            </a:r>
            <a:r>
              <a:rPr lang="en-US" dirty="0" err="1" smtClean="0"/>
              <a:t>dataframe</a:t>
            </a:r>
            <a:r>
              <a:rPr lang="en-US" dirty="0" smtClean="0"/>
              <a:t> in the form of “labels” &amp; features .</a:t>
            </a:r>
          </a:p>
          <a:p>
            <a:r>
              <a:rPr lang="en-US" dirty="0" smtClean="0"/>
              <a:t> we did this using the vector assembler library 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79" t="27565" r="3879" b="15517"/>
          <a:stretch/>
        </p:blipFill>
        <p:spPr>
          <a:xfrm>
            <a:off x="999744" y="4163568"/>
            <a:ext cx="9156192" cy="23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47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568" y="676656"/>
            <a:ext cx="9601200" cy="3581400"/>
          </a:xfrm>
        </p:spPr>
        <p:txBody>
          <a:bodyPr/>
          <a:lstStyle/>
          <a:p>
            <a:r>
              <a:rPr lang="en-US" dirty="0" smtClean="0"/>
              <a:t>After using the vector assembler library we got a new column named features which is a form of vector and the </a:t>
            </a:r>
            <a:r>
              <a:rPr lang="en-US" dirty="0" err="1" smtClean="0"/>
              <a:t>dataframe</a:t>
            </a:r>
            <a:r>
              <a:rPr lang="en-US" dirty="0" smtClean="0"/>
              <a:t> now looked like this 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67" b="10343"/>
          <a:stretch/>
        </p:blipFill>
        <p:spPr>
          <a:xfrm>
            <a:off x="1115568" y="1719071"/>
            <a:ext cx="10058400" cy="351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20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USED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used a linear regression model here because the we were doing the analysis on a continuous set of data </a:t>
            </a:r>
          </a:p>
          <a:p>
            <a:r>
              <a:rPr lang="en-US" dirty="0" smtClean="0"/>
              <a:t>So to start the modelling process we first of all split the data set into training and test data .</a:t>
            </a:r>
          </a:p>
          <a:p>
            <a:r>
              <a:rPr lang="en-US" dirty="0" smtClean="0"/>
              <a:t>Training data – is used to train the model </a:t>
            </a:r>
          </a:p>
          <a:p>
            <a:r>
              <a:rPr lang="en-US" dirty="0" smtClean="0"/>
              <a:t>Test data – is used to validate the model </a:t>
            </a:r>
          </a:p>
          <a:p>
            <a:r>
              <a:rPr lang="en-US" dirty="0" smtClean="0"/>
              <a:t>We split the data set by 70:30 ratio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955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416" y="469392"/>
            <a:ext cx="9601200" cy="3581400"/>
          </a:xfrm>
        </p:spPr>
        <p:txBody>
          <a:bodyPr/>
          <a:lstStyle/>
          <a:p>
            <a:r>
              <a:rPr lang="en-US" dirty="0" smtClean="0"/>
              <a:t>70 being the training data </a:t>
            </a:r>
          </a:p>
          <a:p>
            <a:r>
              <a:rPr lang="en-US" dirty="0" smtClean="0"/>
              <a:t>30 being the test data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81" b="13577"/>
          <a:stretch/>
        </p:blipFill>
        <p:spPr>
          <a:xfrm>
            <a:off x="1042416" y="1694687"/>
            <a:ext cx="11022330" cy="390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20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8032" y="1274064"/>
            <a:ext cx="9601200" cy="3581400"/>
          </a:xfrm>
        </p:spPr>
        <p:txBody>
          <a:bodyPr/>
          <a:lstStyle/>
          <a:p>
            <a:r>
              <a:rPr lang="en-US" dirty="0" smtClean="0"/>
              <a:t>After splitting up the data set we called the linear regression library of spark </a:t>
            </a:r>
          </a:p>
          <a:p>
            <a:r>
              <a:rPr lang="en-US" dirty="0" smtClean="0"/>
              <a:t>We trained the model 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9" b="19182"/>
          <a:stretch/>
        </p:blipFill>
        <p:spPr>
          <a:xfrm>
            <a:off x="1018032" y="2621280"/>
            <a:ext cx="10058400" cy="30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3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1184" y="554736"/>
            <a:ext cx="9601200" cy="3581400"/>
          </a:xfrm>
        </p:spPr>
        <p:txBody>
          <a:bodyPr/>
          <a:lstStyle/>
          <a:p>
            <a:r>
              <a:rPr lang="en-US" dirty="0" smtClean="0"/>
              <a:t>Now after training the mode l our next job was to fit the model </a:t>
            </a:r>
          </a:p>
          <a:p>
            <a:r>
              <a:rPr lang="en-US" dirty="0" smtClean="0"/>
              <a:t>So we did that with our test data 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9" b="27590"/>
          <a:stretch/>
        </p:blipFill>
        <p:spPr>
          <a:xfrm>
            <a:off x="975360" y="1758696"/>
            <a:ext cx="1005840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61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608" y="627888"/>
            <a:ext cx="9601200" cy="3581400"/>
          </a:xfrm>
        </p:spPr>
        <p:txBody>
          <a:bodyPr/>
          <a:lstStyle/>
          <a:p>
            <a:r>
              <a:rPr lang="en-US" dirty="0" smtClean="0"/>
              <a:t>Now after fitting the data the next step was to see the prediction of the model so we got the following output as the prediction output 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8" b="11205"/>
          <a:stretch/>
        </p:blipFill>
        <p:spPr>
          <a:xfrm>
            <a:off x="1194816" y="1889759"/>
            <a:ext cx="10058400" cy="35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26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8448" y="1725168"/>
            <a:ext cx="9601200" cy="3581400"/>
          </a:xfrm>
        </p:spPr>
        <p:txBody>
          <a:bodyPr/>
          <a:lstStyle/>
          <a:p>
            <a:r>
              <a:rPr lang="en-US" dirty="0" smtClean="0"/>
              <a:t>So these were the predictions obtained after fitting the model .</a:t>
            </a:r>
          </a:p>
          <a:p>
            <a:r>
              <a:rPr lang="en-US" dirty="0" smtClean="0"/>
              <a:t>Now we got the coefficient and the intercepts for the model . </a:t>
            </a:r>
          </a:p>
          <a:p>
            <a:r>
              <a:rPr lang="en-US" dirty="0" smtClean="0"/>
              <a:t>What is a co-efficient – The values which multiply the predictor values .</a:t>
            </a:r>
          </a:p>
          <a:p>
            <a:r>
              <a:rPr lang="en-US" dirty="0" smtClean="0"/>
              <a:t>What is an intercept – The expected value of Y when X =0 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36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6" b="54108"/>
          <a:stretch/>
        </p:blipFill>
        <p:spPr>
          <a:xfrm>
            <a:off x="1024128" y="914399"/>
            <a:ext cx="10058400" cy="2097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7840" y="3523488"/>
            <a:ext cx="703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were the values of co-</a:t>
            </a:r>
            <a:r>
              <a:rPr lang="en-US" dirty="0" err="1" smtClean="0"/>
              <a:t>efficients</a:t>
            </a:r>
            <a:r>
              <a:rPr lang="en-US" dirty="0" smtClean="0"/>
              <a:t> &amp; intercept that were obtained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867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224" y="944880"/>
            <a:ext cx="9601200" cy="3581400"/>
          </a:xfrm>
        </p:spPr>
        <p:txBody>
          <a:bodyPr/>
          <a:lstStyle/>
          <a:p>
            <a:r>
              <a:rPr lang="en-US" dirty="0" smtClean="0"/>
              <a:t>Next we calculated the MSE &amp; RMSE values which is displayed below </a:t>
            </a:r>
          </a:p>
          <a:p>
            <a:r>
              <a:rPr lang="en-US" dirty="0" smtClean="0"/>
              <a:t>RMSE – standard deviation of the residuals .</a:t>
            </a:r>
          </a:p>
          <a:p>
            <a:r>
              <a:rPr lang="en-US" dirty="0" smtClean="0"/>
              <a:t>MSE -</a:t>
            </a:r>
            <a:r>
              <a:rPr lang="en-US" b="1" dirty="0" smtClean="0"/>
              <a:t> </a:t>
            </a:r>
            <a:r>
              <a:rPr lang="en-US" dirty="0"/>
              <a:t>how close a regression line is to a set of </a:t>
            </a:r>
            <a:r>
              <a:rPr lang="en-US" dirty="0" smtClean="0"/>
              <a:t>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89" b="10990"/>
          <a:stretch/>
        </p:blipFill>
        <p:spPr>
          <a:xfrm>
            <a:off x="1182624" y="2735580"/>
            <a:ext cx="10058400" cy="25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8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 this emerging tech world every small to large scale businesses are going online in order to increase  their sales but there is one common problem which all of them face – How to target more and more customers so that they spend more on their products and how to predict what amount is the new customer is </a:t>
            </a:r>
            <a:r>
              <a:rPr lang="en-US" b="1" dirty="0" err="1" smtClean="0"/>
              <a:t>gonna</a:t>
            </a:r>
            <a:r>
              <a:rPr lang="en-US" b="1" dirty="0" smtClean="0"/>
              <a:t> spend in the ecommerce platform .</a:t>
            </a:r>
          </a:p>
          <a:p>
            <a:r>
              <a:rPr lang="en-US" b="1" dirty="0" smtClean="0"/>
              <a:t>Here comes the use of predictive analysis but why is predictive analysis important for ecommerce platforms , the answer is simple – “</a:t>
            </a:r>
            <a:r>
              <a:rPr lang="en-US" b="1" u="sng" dirty="0"/>
              <a:t>Predictive analytics</a:t>
            </a:r>
            <a:r>
              <a:rPr lang="en-US" dirty="0"/>
              <a:t> </a:t>
            </a:r>
            <a:r>
              <a:rPr lang="en-US" b="1" dirty="0"/>
              <a:t>enables e-commerce businesses to understand what products customers are looking for, helps in identifying popular and not-so-popular products and product </a:t>
            </a:r>
            <a:r>
              <a:rPr lang="en-US" b="1" dirty="0" smtClean="0"/>
              <a:t>categories”.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76" y="1127760"/>
            <a:ext cx="9601200" cy="3581400"/>
          </a:xfrm>
        </p:spPr>
        <p:txBody>
          <a:bodyPr/>
          <a:lstStyle/>
          <a:p>
            <a:r>
              <a:rPr lang="en-US" dirty="0" smtClean="0"/>
              <a:t>So basically our objective for this project was to predict the yearly spent and we have achieved that objective using the linear regression model .</a:t>
            </a:r>
          </a:p>
          <a:p>
            <a:r>
              <a:rPr lang="en-US" dirty="0" smtClean="0"/>
              <a:t>This brings us to the end of this project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32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The objective of this project is that we have the dataset of an ecommerce business we will examine that data and then we will build a linear regression model which will predict the customers yearly spend on the company’s product .</a:t>
            </a:r>
          </a:p>
        </p:txBody>
      </p:sp>
    </p:spTree>
    <p:extLst>
      <p:ext uri="{BB962C8B-B14F-4D97-AF65-F5344CB8AC3E}">
        <p14:creationId xmlns:p14="http://schemas.microsoft.com/office/powerpoint/2010/main" val="38949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1" b="6247"/>
          <a:stretch/>
        </p:blipFill>
        <p:spPr>
          <a:xfrm>
            <a:off x="1143000" y="1428750"/>
            <a:ext cx="10901360" cy="483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34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COLUMN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EMAIL- consist up of the email id’s of the customers </a:t>
            </a:r>
          </a:p>
          <a:p>
            <a:r>
              <a:rPr lang="en-US" dirty="0" smtClean="0"/>
              <a:t>AVATAR </a:t>
            </a:r>
          </a:p>
          <a:p>
            <a:r>
              <a:rPr lang="en-US" dirty="0" smtClean="0"/>
              <a:t>ADDRESS – consist up of the delivery address / main address of the customers </a:t>
            </a:r>
          </a:p>
          <a:p>
            <a:r>
              <a:rPr lang="en-US" dirty="0" smtClean="0"/>
              <a:t>AVG SESSION LENGTH – average amount of time spent by customer </a:t>
            </a:r>
          </a:p>
          <a:p>
            <a:r>
              <a:rPr lang="en-US" dirty="0" smtClean="0"/>
              <a:t>TIME ON APP – time spent by customers on the app </a:t>
            </a:r>
          </a:p>
          <a:p>
            <a:r>
              <a:rPr lang="en-US" dirty="0" smtClean="0"/>
              <a:t>TIME ON WEBSITE – time spent by customers on the website </a:t>
            </a:r>
          </a:p>
          <a:p>
            <a:r>
              <a:rPr lang="en-US" dirty="0" smtClean="0"/>
              <a:t>LENGTH OF MEMBERSHIP – time for which customers have been the members </a:t>
            </a:r>
          </a:p>
          <a:p>
            <a:r>
              <a:rPr lang="en-US" dirty="0" smtClean="0"/>
              <a:t>YEARLY SPENT AMOUNT – amount spent by the customer on yearly basis </a:t>
            </a:r>
          </a:p>
        </p:txBody>
      </p:sp>
    </p:spTree>
    <p:extLst>
      <p:ext uri="{BB962C8B-B14F-4D97-AF65-F5344CB8AC3E}">
        <p14:creationId xmlns:p14="http://schemas.microsoft.com/office/powerpoint/2010/main" val="266129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OF PROJECT &amp; TOOLS USED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project has been done on google </a:t>
            </a:r>
            <a:r>
              <a:rPr lang="en-US" dirty="0" err="1" smtClean="0"/>
              <a:t>collab</a:t>
            </a:r>
            <a:r>
              <a:rPr lang="en-US" dirty="0" smtClean="0"/>
              <a:t> and the tools used are </a:t>
            </a:r>
          </a:p>
          <a:p>
            <a:r>
              <a:rPr lang="en-US" dirty="0" smtClean="0"/>
              <a:t>SPARK </a:t>
            </a:r>
          </a:p>
          <a:p>
            <a:r>
              <a:rPr lang="en-US" dirty="0" smtClean="0"/>
              <a:t>PYTHON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38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environment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of all we will create the working environment for spark in google </a:t>
            </a:r>
            <a:r>
              <a:rPr lang="en-US" dirty="0" err="1" smtClean="0"/>
              <a:t>collab</a:t>
            </a:r>
            <a:r>
              <a:rPr lang="en-US" dirty="0" smtClean="0"/>
              <a:t> as displayed in the picture below 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" t="27350" r="1819" b="10343"/>
          <a:stretch/>
        </p:blipFill>
        <p:spPr>
          <a:xfrm>
            <a:off x="1371600" y="3145535"/>
            <a:ext cx="9217152" cy="35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7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THE SCHEMA OF DATA &amp; NULL VALUES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checked the schema of the data &amp; found that the schema of the data provided was right </a:t>
            </a:r>
            <a:r>
              <a:rPr lang="en-US" dirty="0" err="1" smtClean="0"/>
              <a:t>nad</a:t>
            </a:r>
            <a:r>
              <a:rPr lang="en-US" dirty="0" smtClean="0"/>
              <a:t> there was no need of changing or transforming the schema </a:t>
            </a:r>
          </a:p>
          <a:p>
            <a:r>
              <a:rPr lang="en-US" dirty="0" smtClean="0"/>
              <a:t>Then we checked for the null values and found that there were no null values present in the dataset 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8" t="26488" r="2909" b="10558"/>
          <a:stretch/>
        </p:blipFill>
        <p:spPr>
          <a:xfrm>
            <a:off x="2883408" y="3688079"/>
            <a:ext cx="7991856" cy="30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6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going for the modelling part of the data we just saw an overview of the description of the data 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03"/>
          <a:stretch/>
        </p:blipFill>
        <p:spPr>
          <a:xfrm>
            <a:off x="1143000" y="3441519"/>
            <a:ext cx="10058400" cy="242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4701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16c05727-aa75-4e4a-9b5f-8a80a1165891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715</Words>
  <Application>Microsoft Office PowerPoint</Application>
  <PresentationFormat>Widescreen</PresentationFormat>
  <Paragraphs>56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 Black</vt:lpstr>
      <vt:lpstr>Calibri</vt:lpstr>
      <vt:lpstr>Franklin Gothic Book</vt:lpstr>
      <vt:lpstr>Crop</vt:lpstr>
      <vt:lpstr>BDSN ASSIGNMENT</vt:lpstr>
      <vt:lpstr>BACKGROUND</vt:lpstr>
      <vt:lpstr>OBJECTIVE</vt:lpstr>
      <vt:lpstr>DATASET </vt:lpstr>
      <vt:lpstr>DATASET COLUMN DESCRIPTION</vt:lpstr>
      <vt:lpstr>FLOW OF PROJECT &amp; TOOLS USED </vt:lpstr>
      <vt:lpstr>Creating the environment </vt:lpstr>
      <vt:lpstr>CHECKING THE SCHEMA OF DATA &amp; NULL VALUES </vt:lpstr>
      <vt:lpstr>GENERAL STATS</vt:lpstr>
      <vt:lpstr>MODELLING PART </vt:lpstr>
      <vt:lpstr>PowerPoint Presentation</vt:lpstr>
      <vt:lpstr>MODEL USED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2022-03-05T11:44:56Z</dcterms:created>
  <dcterms:modified xsi:type="dcterms:W3CDTF">2022-03-05T12:55:57Z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